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80" d="100"/>
          <a:sy n="180" d="100"/>
        </p:scale>
        <p:origin x="291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0977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?>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?>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?>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?>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?>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?>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3" Type="http://schemas.openxmlformats.org/officeDocument/2006/relationships/hyperlink" Target="https://www.linkedin.com/in/erica-hung-8b9043408/" TargetMode="External"/></Relationships>
</file>

<file path=ppt/slides/_rels/slide8.xml.rels><?xml version="1.0" encoding="UTF-8"?>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22860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572000"/>
            <a:ext cx="12188952" cy="2286000"/>
          </a:xfrm>
          <a:prstGeom prst="rect">
            <a:avLst/>
          </a:prstGeom>
          <a:solidFill>
            <a:srgbClr val="142440"/>
          </a:solidFill>
          <a:ln w="12700">
            <a:solidFill>
              <a:srgbClr val="1424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54864" cy="3429000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3429000"/>
            <a:ext cx="54864" cy="34290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5486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STANDPOINT ADVISORY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822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8B9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TIER-1 RIGOUR · PROPORTIONATE ENGAGEMENTS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548640" y="1965960"/>
            <a:ext cx="1463040" cy="0"/>
          </a:xfrm>
          <a:prstGeom prst="line">
            <a:avLst/>
          </a:prstGeom>
          <a:noFill/>
          <a:ln w="12700">
            <a:solidFill>
              <a:srgbClr val="FFB62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2029968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8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STANDPOINT READ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48640" y="2359152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kern="0" spc="300" dirty="0">
                <a:solidFill>
                  <a:srgbClr val="8B9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Published 14 May 2026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111556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Beyond the Fine</a:t>
            </a:r>
            <a:endParaRPr lang="en-US" sz="6400" dirty="0"/>
          </a:p>
        </p:txBody>
      </p:sp>
      <p:sp>
        <p:nvSpPr>
          <p:cNvPr id="12" name="Shape 10"/>
          <p:cNvSpPr/>
          <p:nvPr/>
        </p:nvSpPr>
        <p:spPr>
          <a:xfrm>
            <a:off x="548640" y="4370832"/>
            <a:ext cx="1097280" cy="36576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4526280"/>
            <a:ext cx="11155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Matters for Firms from FATF Singapore Mutual Evaluation Report 2026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548640" y="54406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FATF 5TH ROUND MUTUAL EVALUATION  ·  SINGAPORE  ·  PUBLISHED 6 MAY 2026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48640" y="57150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B9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Findings  ·  MAS Response  ·  Practical Actions for Firms in Singapore and Hong Kong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20040" y="6446520"/>
            <a:ext cx="11567160" cy="0"/>
          </a:xfrm>
          <a:prstGeom prst="line">
            <a:avLst/>
          </a:prstGeom>
          <a:noFill/>
          <a:ln w="6350">
            <a:solidFill>
              <a:srgbClr val="FFB627">
                <a:alpha val="3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004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STANDPOINT ADVISORY  ·  MAY 2026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640080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kern="0" spc="400" dirty="0">
                <a:solidFill>
                  <a:srgbClr val="8C6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HONG KONG  ·  INDEPENDENT PRACTITIONER ANALYSIS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22860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572000"/>
            <a:ext cx="12188952" cy="2286000"/>
          </a:xfrm>
          <a:prstGeom prst="rect">
            <a:avLst/>
          </a:prstGeom>
          <a:solidFill>
            <a:srgbClr val="142440"/>
          </a:solidFill>
          <a:ln w="12700">
            <a:solidFill>
              <a:srgbClr val="1424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54864" cy="3429000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3429000"/>
            <a:ext cx="54864" cy="34290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8B9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FATF MUTUAL EVALUATION REPORT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40080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PUBLISHED 6 MAY 2026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6400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· 01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960120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FATF Found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548640" y="1737360"/>
            <a:ext cx="11155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Singapore's 5th Round Mutual Evaluation Report — Published 6 May 2026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2194560"/>
            <a:ext cx="45720" cy="685800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2194560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OVERALL ASSESSMENT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85800" y="2404872"/>
            <a:ext cx="11201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4 </a:t>
            </a:r>
            <a:r>
              <a:rPr lang="en-US" sz="10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Immediate Outcomes (IOs)</a:t>
            </a:r>
            <a:r>
              <a:rPr lang="en-US" sz="1000" i="1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rated Moderate; 12 </a:t>
            </a:r>
            <a:r>
              <a:rPr lang="en-US" sz="10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Recommended Actions (KRAs)</a:t>
            </a:r>
            <a:r>
              <a:rPr lang="en-US" sz="1000" i="1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issued over a 3-year window. Placed in Regular Follow-up.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85800" y="2624328"/>
            <a:ext cx="11201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Singapore faces unique threats, met by a competent and coordinated regime willing to try new solutions — but the system </a:t>
            </a:r>
            <a:r>
              <a:rPr lang="en-US" sz="10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be sharper in producing demonstrable and consistent risk-based results</a:t>
            </a:r>
            <a:r>
              <a:rPr lang="en-US" sz="1000" i="1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, with sanctions that remain </a:t>
            </a:r>
            <a:r>
              <a:rPr lang="en-US" sz="10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commensurate with the breaches.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48640" y="3108960"/>
            <a:ext cx="3383280" cy="3017520"/>
          </a:xfrm>
          <a:prstGeom prst="rect">
            <a:avLst/>
          </a:prstGeom>
          <a:solidFill>
            <a:srgbClr val="152139"/>
          </a:solidFill>
          <a:ln w="6350">
            <a:solidFill>
              <a:srgbClr val="1F2D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77240" y="329184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COMPLIANCE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77240" y="361188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 / 40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777240" y="425196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B9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rated Compliant or Largely Compliant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77240" y="4617720"/>
            <a:ext cx="29260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24  </a:t>
            </a: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Compliant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14  </a:t>
            </a: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Largely Compliant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2    </a:t>
            </a: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Partially Compliant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8C6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0    </a:t>
            </a: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Non-Compliant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b="1" i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Both PC: </a:t>
            </a:r>
            <a:r>
              <a:rPr lang="en-US" sz="11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R.24 &amp; R.25</a:t>
            </a:r>
            <a:r>
              <a:rPr lang="en-US" sz="1100" i="1" dirty="0">
                <a:solidFill>
                  <a:srgbClr val="8B9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(beneficial ownership)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26280" y="3108960"/>
            <a:ext cx="3383280" cy="3017520"/>
          </a:xfrm>
          <a:prstGeom prst="rect">
            <a:avLst/>
          </a:prstGeom>
          <a:solidFill>
            <a:srgbClr val="152139"/>
          </a:solidFill>
          <a:ln w="6350">
            <a:solidFill>
              <a:srgbClr val="1F2D4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54880" y="329184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EFFECTIVENESS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754880" y="361188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11</a:t>
            </a:r>
            <a:endParaRPr lang="en-US" sz="3600" dirty="0"/>
          </a:p>
        </p:txBody>
      </p:sp>
      <p:sp>
        <p:nvSpPr>
          <p:cNvPr id="23" name="Text 21"/>
          <p:cNvSpPr/>
          <p:nvPr/>
        </p:nvSpPr>
        <p:spPr>
          <a:xfrm>
            <a:off x="4754880" y="425196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B9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Immediate Outcomes rated Substantial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754880" y="4617720"/>
            <a:ext cx="29260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7  </a:t>
            </a: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Substantial</a:t>
            </a:r>
            <a:endParaRPr lang="en-US" sz="12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4  </a:t>
            </a: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Moderate</a:t>
            </a:r>
            <a:endParaRPr lang="en-US" sz="12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8C6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0  </a:t>
            </a: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</a:t>
            </a:r>
            <a:endParaRPr lang="en-US" sz="12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00" b="1" i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Regular Follow-up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8503920" y="3108960"/>
            <a:ext cx="3383280" cy="3017520"/>
          </a:xfrm>
          <a:prstGeom prst="rect">
            <a:avLst/>
          </a:prstGeom>
          <a:solidFill>
            <a:srgbClr val="1A1F35"/>
          </a:solidFill>
          <a:ln w="6350">
            <a:solidFill>
              <a:srgbClr val="1F2D4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503920" y="3108960"/>
            <a:ext cx="45720" cy="301752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778240" y="329184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HEADLINE FINDING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8732520" y="3520440"/>
            <a:ext cx="548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FFB6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5600" dirty="0"/>
          </a:p>
        </p:txBody>
      </p:sp>
      <p:sp>
        <p:nvSpPr>
          <p:cNvPr id="29" name="Text 27"/>
          <p:cNvSpPr/>
          <p:nvPr/>
        </p:nvSpPr>
        <p:spPr>
          <a:xfrm>
            <a:off x="8732520" y="4023360"/>
            <a:ext cx="292608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value of financial sanctions remains not commensurate with the nature of the breaches… or Singapore's risk and context.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8732520" y="571500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kern="0" spc="3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FATF MER Singapore, May 2026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320040" y="6446520"/>
            <a:ext cx="11567160" cy="0"/>
          </a:xfrm>
          <a:prstGeom prst="line">
            <a:avLst/>
          </a:prstGeom>
          <a:noFill/>
          <a:ln w="6350">
            <a:solidFill>
              <a:srgbClr val="FFB627">
                <a:alpha val="3000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2004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STANDPOINT ADVISORY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640080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kern="0" spc="400" dirty="0">
                <a:solidFill>
                  <a:srgbClr val="8C6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THE FINE · 02 / 08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22860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572000"/>
            <a:ext cx="12188952" cy="2286000"/>
          </a:xfrm>
          <a:prstGeom prst="rect">
            <a:avLst/>
          </a:prstGeom>
          <a:solidFill>
            <a:srgbClr val="142440"/>
          </a:solidFill>
          <a:ln w="12700">
            <a:solidFill>
              <a:srgbClr val="1424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54864" cy="3429000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3429000"/>
            <a:ext cx="54864" cy="34290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8B9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 COMPARISON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40080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PEERS · HONG KONG LANDSCAPE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6400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· 02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960120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Fine in Context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548640" y="1737360"/>
            <a:ext cx="11155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"...not commensurate with the nature of the breaches, the size/scale of FIs/VASPs in Singapore or Singapore's risk and context." — FATF MER, May 2026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48640" y="2011680"/>
            <a:ext cx="10058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PEER COMPARISON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48640" y="23317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— TD Bank</a:t>
            </a:r>
            <a:endParaRPr lang="en-US" sz="1100" dirty="0"/>
          </a:p>
          <a:p>
            <a:pPr marL="0" indent="0">
              <a:buNone/>
            </a:pPr>
            <a:r>
              <a:rPr lang="en-US" sz="900" i="1" dirty="0">
                <a:solidFill>
                  <a:srgbClr val="8B9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Oct 2024 · US$3.09B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46120" y="2432304"/>
            <a:ext cx="5669280" cy="91440"/>
          </a:xfrm>
          <a:prstGeom prst="rect">
            <a:avLst/>
          </a:prstGeom>
          <a:solidFill>
            <a:srgbClr val="1F2D4A"/>
          </a:solidFill>
          <a:ln w="12700">
            <a:solidFill>
              <a:srgbClr val="1F2D4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46120" y="2432304"/>
            <a:ext cx="5669280" cy="9144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46120" y="2542032"/>
            <a:ext cx="5669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~US$670M laundered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9098280" y="233172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60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461%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548640" y="2697480"/>
            <a:ext cx="10241280" cy="0"/>
          </a:xfrm>
          <a:prstGeom prst="line">
            <a:avLst/>
          </a:prstGeom>
          <a:noFill/>
          <a:ln w="6350">
            <a:solidFill>
              <a:srgbClr val="1F2D4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274320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UK — NatWest</a:t>
            </a:r>
            <a:endParaRPr lang="en-US" sz="1100" dirty="0"/>
          </a:p>
          <a:p>
            <a:pPr marL="0" indent="0">
              <a:buNone/>
            </a:pPr>
            <a:r>
              <a:rPr lang="en-US" sz="900" i="1" dirty="0">
                <a:solidFill>
                  <a:srgbClr val="8B9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 2021 · US$354.3M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246120" y="2843784"/>
            <a:ext cx="5669280" cy="91440"/>
          </a:xfrm>
          <a:prstGeom prst="rect">
            <a:avLst/>
          </a:prstGeom>
          <a:solidFill>
            <a:srgbClr val="1F2D4A"/>
          </a:solidFill>
          <a:ln w="12700">
            <a:solidFill>
              <a:srgbClr val="1F2D4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246120" y="2843784"/>
            <a:ext cx="890077" cy="91440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46120" y="2953512"/>
            <a:ext cx="5669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~US$488M suspicious deposits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9098280" y="274320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60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72.5%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548640" y="3108960"/>
            <a:ext cx="10241280" cy="0"/>
          </a:xfrm>
          <a:prstGeom prst="line">
            <a:avLst/>
          </a:prstGeom>
          <a:noFill/>
          <a:ln w="6350">
            <a:solidFill>
              <a:srgbClr val="1F2D4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8640" y="315468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Denmark — Danske Bank</a:t>
            </a:r>
            <a:endParaRPr lang="en-US" sz="1100" dirty="0"/>
          </a:p>
          <a:p>
            <a:pPr marL="0" indent="0">
              <a:buNone/>
            </a:pPr>
            <a:r>
              <a:rPr lang="en-US" sz="900" i="1" dirty="0">
                <a:solidFill>
                  <a:srgbClr val="8B9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 2022 · US$2.06B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246120" y="3255264"/>
            <a:ext cx="5669280" cy="91440"/>
          </a:xfrm>
          <a:prstGeom prst="rect">
            <a:avLst/>
          </a:prstGeom>
          <a:solidFill>
            <a:srgbClr val="1F2D4A"/>
          </a:solidFill>
          <a:ln w="12700">
            <a:solidFill>
              <a:srgbClr val="1F2D4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246120" y="3255264"/>
            <a:ext cx="124724" cy="91440"/>
          </a:xfrm>
          <a:prstGeom prst="rect">
            <a:avLst/>
          </a:prstGeom>
          <a:solidFill>
            <a:srgbClr val="8B96AB"/>
          </a:solidFill>
          <a:ln w="12700">
            <a:solidFill>
              <a:srgbClr val="8B96A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246120" y="3364992"/>
            <a:ext cx="5669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~US$215B suspicious flows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9098280" y="315468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60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~1.0%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548640" y="3520440"/>
            <a:ext cx="10241280" cy="0"/>
          </a:xfrm>
          <a:prstGeom prst="line">
            <a:avLst/>
          </a:prstGeom>
          <a:noFill/>
          <a:ln w="6350">
            <a:solidFill>
              <a:srgbClr val="1F2D4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48640" y="356616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Singapore — Major AML enforcement</a:t>
            </a:r>
            <a:endParaRPr lang="en-US" sz="1100" dirty="0"/>
          </a:p>
          <a:p>
            <a:pPr marL="0" indent="0">
              <a:buNone/>
            </a:pPr>
            <a:r>
              <a:rPr lang="en-US" sz="900" i="1" dirty="0">
                <a:solidFill>
                  <a:srgbClr val="8B9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Jul 2025 · US$20.3M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3246120" y="3666744"/>
            <a:ext cx="5669280" cy="91440"/>
          </a:xfrm>
          <a:prstGeom prst="rect">
            <a:avLst/>
          </a:prstGeom>
          <a:solidFill>
            <a:srgbClr val="1F2D4A"/>
          </a:solidFill>
          <a:ln w="12700">
            <a:solidFill>
              <a:srgbClr val="1F2D4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3246120" y="3666744"/>
            <a:ext cx="113386" cy="914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246120" y="3776472"/>
            <a:ext cx="5669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9 FIs · vs ~US$2.2B case value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9098280" y="356616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60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0.9%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548640" y="4114800"/>
            <a:ext cx="11338560" cy="1874520"/>
          </a:xfrm>
          <a:prstGeom prst="rect">
            <a:avLst/>
          </a:prstGeom>
          <a:solidFill>
            <a:srgbClr val="152139"/>
          </a:solidFill>
          <a:ln w="6350">
            <a:solidFill>
              <a:srgbClr val="1F2D4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77240" y="425196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HONG KONG — CURRENT ENFORCEMENT LANDSCAPE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777240" y="448056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9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HKMA AMLO Disciplinary Actions Register · SFC Enforcement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777240" y="4754880"/>
            <a:ext cx="109728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EFG Bank AG, HK Branch: </a:t>
            </a: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HK$16M </a:t>
            </a:r>
            <a:r>
              <a:rPr lang="en-US" sz="11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(Aug 2023)   ·   </a:t>
            </a: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DBS Bank (HK): </a:t>
            </a: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HK$10M </a:t>
            </a:r>
            <a:r>
              <a:rPr lang="en-US" sz="11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(Jul 2024)   ·   </a:t>
            </a: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China CITIC Bank Int'l: </a:t>
            </a: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HK$4M </a:t>
            </a:r>
            <a:r>
              <a:rPr lang="en-US" sz="11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(Dec 2024)</a:t>
            </a:r>
            <a:endParaRPr lang="en-US" sz="11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IOB HK / Bank of Comms: </a:t>
            </a: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HK$16.2M </a:t>
            </a:r>
            <a:r>
              <a:rPr lang="en-US" sz="11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(Jul 2025)</a:t>
            </a:r>
            <a:endParaRPr lang="en-US" sz="11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</a:t>
            </a:r>
            <a:endParaRPr lang="en-US" sz="11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00" i="1" dirty="0">
                <a:solidFill>
                  <a:srgbClr val="8B9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Aggregate HK regulatory fines 2025: </a:t>
            </a:r>
            <a:r>
              <a:rPr lang="en-US" sz="1100" b="1" i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HK$97.65M (~US$12.5M)</a:t>
            </a:r>
            <a:r>
              <a:rPr lang="en-US" sz="11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 ·   HK is on Regular Follow-up from 2019 MER · next round under FATF 2022 Methodology (5th Round, commenced 2024)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320040" y="6080760"/>
            <a:ext cx="11567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SOURCES  </a:t>
            </a: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 · FCA · DOJ/FinCEN/SEC · HKMA AMLO Disciplinary Actions Register · SFC · FATF MER Hong Kong, China (2019) · FATF 5th Round Procedures (2022 Methodology).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320040" y="6446520"/>
            <a:ext cx="11567160" cy="0"/>
          </a:xfrm>
          <a:prstGeom prst="line">
            <a:avLst/>
          </a:prstGeom>
          <a:noFill/>
          <a:ln w="6350">
            <a:solidFill>
              <a:srgbClr val="FFB627">
                <a:alpha val="30000"/>
              </a:srgbClr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2004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STANDPOINT ADVISORY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40080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kern="0" spc="400" dirty="0">
                <a:solidFill>
                  <a:srgbClr val="8C6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THE FINE · 03 / 08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22860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572000"/>
            <a:ext cx="12188952" cy="2286000"/>
          </a:xfrm>
          <a:prstGeom prst="rect">
            <a:avLst/>
          </a:prstGeom>
          <a:solidFill>
            <a:srgbClr val="142440"/>
          </a:solidFill>
          <a:ln w="12700">
            <a:solidFill>
              <a:srgbClr val="1424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54864" cy="3429000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3429000"/>
            <a:ext cx="54864" cy="34290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8B9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STANDPOINT READ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40080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FATF SINGAPORE MER 2026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6400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· 03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960120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Standpoint Read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548640" y="1737360"/>
            <a:ext cx="11155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dimensions of a regulatory development — and what each tells the practitioner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48640" y="2194560"/>
            <a:ext cx="11155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dimension narrows the lens: from how the standard reads, to where the focus sits, to the roadmap ahead, to what the practitioner infers.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2834640"/>
            <a:ext cx="2788920" cy="3108960"/>
          </a:xfrm>
          <a:prstGeom prst="rect">
            <a:avLst/>
          </a:prstGeom>
          <a:solidFill>
            <a:srgbClr val="152139"/>
          </a:solidFill>
          <a:ln w="6350">
            <a:solidFill>
              <a:srgbClr val="1F2D4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48640" y="2834640"/>
            <a:ext cx="2788920" cy="320040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2834640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DIMENSION 1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31520" y="329184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STANDARD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31520" y="3657600"/>
            <a:ext cx="2423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FATF read Singapore.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731520" y="4526280"/>
            <a:ext cx="24231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95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 / 40 on technical compliance. 7 / 11 on effectiveness. Singapore placed in Regular Follow-up. Overall view: a competent and coordinated regime, but the system must be sharper in producing demonstrable and consistent risk-based results.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688989" y="5619307"/>
            <a:ext cx="2423160" cy="0"/>
          </a:xfrm>
          <a:prstGeom prst="line">
            <a:avLst/>
          </a:prstGeom>
          <a:noFill/>
          <a:ln w="5080">
            <a:solidFill>
              <a:srgbClr val="FFB627">
                <a:alpha val="4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31520" y="5559552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kern="0" spc="2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FATF MER · 6 May 2026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3410712" y="2834640"/>
            <a:ext cx="2788920" cy="3108960"/>
          </a:xfrm>
          <a:prstGeom prst="rect">
            <a:avLst/>
          </a:prstGeom>
          <a:solidFill>
            <a:srgbClr val="152139"/>
          </a:solidFill>
          <a:ln w="6350">
            <a:solidFill>
              <a:srgbClr val="1F2D4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410712" y="2834640"/>
            <a:ext cx="2788920" cy="320040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502152" y="2834640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DIMENSION 2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593592" y="329184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FOCUS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593592" y="3657600"/>
            <a:ext cx="2423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FATF directed attention.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3593592" y="4526279"/>
            <a:ext cx="2423160" cy="10930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•  </a:t>
            </a: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IO.5 </a:t>
            </a:r>
            <a:r>
              <a:rPr lang="en-US" sz="9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Beneficial ownership accuracy</a:t>
            </a:r>
            <a:endParaRPr lang="en-US" sz="9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•  </a:t>
            </a: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IO.7 </a:t>
            </a:r>
            <a:r>
              <a:rPr lang="en-US" sz="9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Facilitator / intermediary pursuit</a:t>
            </a:r>
            <a:endParaRPr lang="en-US" sz="9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•  </a:t>
            </a: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IO.10 </a:t>
            </a:r>
            <a:r>
              <a:rPr lang="en-US" sz="9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Terrorist Financing sanctions coverage</a:t>
            </a:r>
            <a:endParaRPr lang="en-US" sz="9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•  </a:t>
            </a: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IO.11 </a:t>
            </a:r>
            <a:r>
              <a:rPr lang="en-US" sz="9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Proliferation Financing sanctions coverage</a:t>
            </a:r>
            <a:endParaRPr lang="en-US" sz="9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9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</a:t>
            </a:r>
            <a:r>
              <a:rPr lang="en-US" sz="900" i="1" dirty="0">
                <a:solidFill>
                  <a:srgbClr val="8B9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Cross-cutting: sanctions proportionality across all 4.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593592" y="5603358"/>
            <a:ext cx="2423160" cy="0"/>
          </a:xfrm>
          <a:prstGeom prst="line">
            <a:avLst/>
          </a:prstGeom>
          <a:noFill/>
          <a:ln w="5080">
            <a:solidFill>
              <a:srgbClr val="FFB627">
                <a:alpha val="4000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593592" y="5559552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kern="0" spc="2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FATF MER · Executive Summary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6272784" y="2834640"/>
            <a:ext cx="2788920" cy="3108960"/>
          </a:xfrm>
          <a:prstGeom prst="rect">
            <a:avLst/>
          </a:prstGeom>
          <a:solidFill>
            <a:srgbClr val="152139"/>
          </a:solidFill>
          <a:ln w="6350">
            <a:solidFill>
              <a:srgbClr val="1F2D4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272784" y="2834640"/>
            <a:ext cx="2788920" cy="320040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364224" y="2834640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DIMENSION 3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455664" y="329184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ROADMAP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6455664" y="3657600"/>
            <a:ext cx="2423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this is heading.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6455664" y="4462272"/>
            <a:ext cx="24231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95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Singapore's MER (May 2026) is a preview. Hong Kong's 5th Round MER will use the same FATF 2022 Methodology and examine the same outcome areas. The reference points being set in Singapore — BO verification, intermediary pursuit, sanctions effectiveness, supervisory accountability — will define what HKMA and SFC inspect next.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6419620" y="5603358"/>
            <a:ext cx="2423160" cy="0"/>
          </a:xfrm>
          <a:prstGeom prst="line">
            <a:avLst/>
          </a:prstGeom>
          <a:noFill/>
          <a:ln w="5080">
            <a:solidFill>
              <a:srgbClr val="FFB627">
                <a:alpha val="40000"/>
              </a:srgbClr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455664" y="5559552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kern="0" spc="2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Standpoint Advisory analysis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9134856" y="2834640"/>
            <a:ext cx="2788920" cy="3108960"/>
          </a:xfrm>
          <a:prstGeom prst="rect">
            <a:avLst/>
          </a:prstGeom>
          <a:solidFill>
            <a:srgbClr val="152139"/>
          </a:solidFill>
          <a:ln w="6350">
            <a:solidFill>
              <a:srgbClr val="1F2D4A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9134856" y="2834640"/>
            <a:ext cx="2788920" cy="320040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9226296" y="2834640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DIMENSION 4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9317736" y="329184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PRACTITIONER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9317736" y="3657600"/>
            <a:ext cx="2423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this means firms should do.</a:t>
            </a:r>
            <a:endParaRPr lang="en-US" sz="1600" dirty="0"/>
          </a:p>
        </p:txBody>
      </p:sp>
      <p:sp>
        <p:nvSpPr>
          <p:cNvPr id="41" name="Text 39"/>
          <p:cNvSpPr/>
          <p:nvPr/>
        </p:nvSpPr>
        <p:spPr>
          <a:xfrm>
            <a:off x="9317736" y="4526280"/>
            <a:ext cx="24231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95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compliance bar has shifted from 'do you have the controls' to 'can you prove they work.' Firms now need evidence — outcome data, trend lines, remediation history — not just documented procedures. The MER signals that pass-the-audit thinking is obsolete; pre-inspection readiness is a continuous discipline, not an annual exercise.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9281160" y="5619307"/>
            <a:ext cx="2423160" cy="0"/>
          </a:xfrm>
          <a:prstGeom prst="line">
            <a:avLst/>
          </a:prstGeom>
          <a:noFill/>
          <a:ln w="5080">
            <a:solidFill>
              <a:srgbClr val="FFB627">
                <a:alpha val="40000"/>
              </a:srgbClr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9317736" y="5559552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kern="0" spc="2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Standpoint Advisory analysis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320040" y="6080760"/>
            <a:ext cx="11567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BASIS  </a:t>
            </a: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FATF MER Singapore (6 May 2026), Executive Summary + KRA Roadmap pp. 16-17 · MAS Regulatory Action (4 Jul 2025).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320040" y="6446520"/>
            <a:ext cx="11567160" cy="0"/>
          </a:xfrm>
          <a:prstGeom prst="line">
            <a:avLst/>
          </a:prstGeom>
          <a:noFill/>
          <a:ln w="6350">
            <a:solidFill>
              <a:srgbClr val="FFB627">
                <a:alpha val="30000"/>
              </a:srgbClr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32004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STANDPOINT ADVISORY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640080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kern="0" spc="400" dirty="0">
                <a:solidFill>
                  <a:srgbClr val="8C6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THE FINE · 04 / 08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22860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572000"/>
            <a:ext cx="12188952" cy="2286000"/>
          </a:xfrm>
          <a:prstGeom prst="rect">
            <a:avLst/>
          </a:prstGeom>
          <a:solidFill>
            <a:srgbClr val="142440"/>
          </a:solidFill>
          <a:ln w="12700">
            <a:solidFill>
              <a:srgbClr val="1424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54864" cy="3429000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3429000"/>
            <a:ext cx="54864" cy="34290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8B9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QUESTIONS · 12 ACTIONS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40080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YOUR NEXT MEETING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6400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· 04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960120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Questions. 12 Specific Actions.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548640" y="1737360"/>
            <a:ext cx="11155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question maps to a specific FATF finding — paired with what's new in the May 2026 MER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188720" y="2084832"/>
            <a:ext cx="3017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188720" y="2322576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DIMENSION 4 · THE PRACTITIONER ]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4370832" y="2084832"/>
            <a:ext cx="3566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 ·  FATF FINDING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370832" y="2322576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DIMENSIONS 1 &amp; 2 · STANDARD + FOCUS ]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8101584" y="2084832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SPECIFIC ACTIONS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101584" y="2322576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DIMENSION 3 · THE ROADMAP ]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548640" y="2560320"/>
            <a:ext cx="11338560" cy="0"/>
          </a:xfrm>
          <a:prstGeom prst="line">
            <a:avLst/>
          </a:prstGeom>
          <a:noFill/>
          <a:ln w="8890">
            <a:solidFill>
              <a:srgbClr val="FFB627">
                <a:alpha val="6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48640" y="2633472"/>
            <a:ext cx="11338560" cy="722376"/>
          </a:xfrm>
          <a:prstGeom prst="rect">
            <a:avLst/>
          </a:prstGeom>
          <a:solidFill>
            <a:srgbClr val="152139"/>
          </a:solidFill>
          <a:ln w="6350">
            <a:solidFill>
              <a:srgbClr val="1F2D4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48640" y="2633472"/>
            <a:ext cx="502920" cy="722376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2633472"/>
            <a:ext cx="502920" cy="722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i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1188720" y="2706624"/>
            <a:ext cx="301752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we prove we know who actually owns our top 20 customers?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188720" y="3118104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kern="0" spc="2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IO.5 · KRA-a, b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288536" y="2743200"/>
            <a:ext cx="0" cy="502920"/>
          </a:xfrm>
          <a:prstGeom prst="line">
            <a:avLst/>
          </a:prstGeom>
          <a:noFill/>
          <a:ln w="6350">
            <a:solidFill>
              <a:srgbClr val="FFB627">
                <a:alpha val="40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370832" y="2706624"/>
            <a:ext cx="356616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ACRA registry has known gaps: Variable Capital Companies (VCCs) and Unregistered Foreign Companies (UFCs) are excluded; beneficial ownership not verified at point of filing (MER ¶24). The Corporate Service Providers Act 2024 raised CSP penalties from S$25,000 to S$100,000 (MER ¶339).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8019288" y="2743200"/>
            <a:ext cx="0" cy="502920"/>
          </a:xfrm>
          <a:prstGeom prst="line">
            <a:avLst/>
          </a:prstGeom>
          <a:noFill/>
          <a:ln w="6350">
            <a:solidFill>
              <a:srgbClr val="FFB627">
                <a:alpha val="4000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101584" y="2688336"/>
            <a:ext cx="3694176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75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1.  </a:t>
            </a: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customers with Variable Capital Companies, Unregistered Foreign Companies, or non-Singapore trust structures</a:t>
            </a:r>
            <a:endParaRPr lang="en-US" sz="7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75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2.  </a:t>
            </a: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beneficial ownership independently of corporate service provider attestation; document source, date, reviewer</a:t>
            </a:r>
            <a:endParaRPr lang="en-US" sz="7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75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3.  </a:t>
            </a: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Triangulate beneficial ownership for trusts not formed through licensed trust companies</a:t>
            </a:r>
            <a:endParaRPr lang="en-US" sz="750" dirty="0"/>
          </a:p>
        </p:txBody>
      </p:sp>
      <p:sp>
        <p:nvSpPr>
          <p:cNvPr id="27" name="Shape 25"/>
          <p:cNvSpPr/>
          <p:nvPr/>
        </p:nvSpPr>
        <p:spPr>
          <a:xfrm>
            <a:off x="548640" y="3364992"/>
            <a:ext cx="11338560" cy="722376"/>
          </a:xfrm>
          <a:prstGeom prst="rect">
            <a:avLst/>
          </a:prstGeom>
          <a:solidFill>
            <a:srgbClr val="152139"/>
          </a:solidFill>
          <a:ln w="6350">
            <a:solidFill>
              <a:srgbClr val="1F2D4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48640" y="3364992"/>
            <a:ext cx="502920" cy="722376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48640" y="3364992"/>
            <a:ext cx="502920" cy="722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i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600" dirty="0"/>
          </a:p>
        </p:txBody>
      </p:sp>
      <p:sp>
        <p:nvSpPr>
          <p:cNvPr id="30" name="Text 28"/>
          <p:cNvSpPr/>
          <p:nvPr/>
        </p:nvSpPr>
        <p:spPr>
          <a:xfrm>
            <a:off x="1188720" y="3438144"/>
            <a:ext cx="301752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are we relying on to bring us customers — and how well do we know them?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1188720" y="3849624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kern="0" spc="2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IO.7 · KRA-e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4288536" y="3474720"/>
            <a:ext cx="0" cy="502920"/>
          </a:xfrm>
          <a:prstGeom prst="line">
            <a:avLst/>
          </a:prstGeom>
          <a:noFill/>
          <a:ln w="6350">
            <a:solidFill>
              <a:srgbClr val="FFB627">
                <a:alpha val="40000"/>
              </a:srgbClr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370832" y="3438144"/>
            <a:ext cx="356616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11,189 ML investigations, only 682 prosecuted (under 10%). Only 12 professional intermediaries — lawyers and TCSPs — prosecuted (MER ¶31, ¶473). KRA-e directs Singapore to pursue local directors and professional intermediaries facilitating ML within Singapore's borders.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>
            <a:off x="8019288" y="3474720"/>
            <a:ext cx="0" cy="502920"/>
          </a:xfrm>
          <a:prstGeom prst="line">
            <a:avLst/>
          </a:prstGeom>
          <a:noFill/>
          <a:ln w="6350">
            <a:solidFill>
              <a:srgbClr val="FFB627">
                <a:alpha val="40000"/>
              </a:srgbClr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8101584" y="3419856"/>
            <a:ext cx="3694176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75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4.  </a:t>
            </a: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intermediary relationships by category — nominee directors, TCSPs, lawyers, accountants — for top 20 customers</a:t>
            </a:r>
            <a:endParaRPr lang="en-US" sz="7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75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5.  </a:t>
            </a: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Refresh probity independently of self-attestation: adverse media, sanctions lists, ACRA register, disciplinary records</a:t>
            </a:r>
            <a:endParaRPr lang="en-US" sz="7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75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6.  </a:t>
            </a: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probity flags emerge, review the customers each flagged intermediary introduced</a:t>
            </a:r>
            <a:endParaRPr lang="en-US" sz="750" dirty="0"/>
          </a:p>
        </p:txBody>
      </p:sp>
      <p:sp>
        <p:nvSpPr>
          <p:cNvPr id="36" name="Shape 34"/>
          <p:cNvSpPr/>
          <p:nvPr/>
        </p:nvSpPr>
        <p:spPr>
          <a:xfrm>
            <a:off x="548640" y="4096512"/>
            <a:ext cx="11338560" cy="722376"/>
          </a:xfrm>
          <a:prstGeom prst="rect">
            <a:avLst/>
          </a:prstGeom>
          <a:solidFill>
            <a:srgbClr val="152139"/>
          </a:solidFill>
          <a:ln w="6350">
            <a:solidFill>
              <a:srgbClr val="1F2D4A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548640" y="4096512"/>
            <a:ext cx="502920" cy="722376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48640" y="4096512"/>
            <a:ext cx="502920" cy="722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i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600" dirty="0"/>
          </a:p>
        </p:txBody>
      </p:sp>
      <p:sp>
        <p:nvSpPr>
          <p:cNvPr id="39" name="Text 37"/>
          <p:cNvSpPr/>
          <p:nvPr/>
        </p:nvSpPr>
        <p:spPr>
          <a:xfrm>
            <a:off x="1188720" y="4169664"/>
            <a:ext cx="301752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we show our most important controls are actually working — not just in place?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1188720" y="4581144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kern="0" spc="2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Cross-cutting · 2022 Methodology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4288536" y="4206240"/>
            <a:ext cx="0" cy="502920"/>
          </a:xfrm>
          <a:prstGeom prst="line">
            <a:avLst/>
          </a:prstGeom>
          <a:noFill/>
          <a:ln w="6350">
            <a:solidFill>
              <a:srgbClr val="FFB627">
                <a:alpha val="40000"/>
              </a:srgbClr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370832" y="4169664"/>
            <a:ext cx="356616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 (Key Findings &amp; IO.3): 'Singapore does not track complete statistics on the scope and/or findings of controls-based supervisory activities.' FATF 2022 Methodology defines effectiveness as 'the extent to which the defined outcomes are achieved.'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8019288" y="4206240"/>
            <a:ext cx="0" cy="502920"/>
          </a:xfrm>
          <a:prstGeom prst="line">
            <a:avLst/>
          </a:prstGeom>
          <a:noFill/>
          <a:ln w="6350">
            <a:solidFill>
              <a:srgbClr val="FFB627">
                <a:alpha val="40000"/>
              </a:srgbClr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8101584" y="4151376"/>
            <a:ext cx="3694176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75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7.  </a:t>
            </a: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and trend over 6–12 months: alert volume, true-positive rate, escalation rate, time-to-disposition, suspicious transaction report conversion</a:t>
            </a:r>
            <a:endParaRPr lang="en-US" sz="7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75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8.  </a:t>
            </a: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gaps identified and remediation taken — not just that the control exists</a:t>
            </a:r>
            <a:endParaRPr lang="en-US" sz="750" dirty="0"/>
          </a:p>
        </p:txBody>
      </p:sp>
      <p:sp>
        <p:nvSpPr>
          <p:cNvPr id="45" name="Shape 43"/>
          <p:cNvSpPr/>
          <p:nvPr/>
        </p:nvSpPr>
        <p:spPr>
          <a:xfrm>
            <a:off x="548640" y="4828032"/>
            <a:ext cx="11338560" cy="722376"/>
          </a:xfrm>
          <a:prstGeom prst="rect">
            <a:avLst/>
          </a:prstGeom>
          <a:solidFill>
            <a:srgbClr val="152139"/>
          </a:solidFill>
          <a:ln w="6350">
            <a:solidFill>
              <a:srgbClr val="1F2D4A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548640" y="4828032"/>
            <a:ext cx="502920" cy="722376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48640" y="4828032"/>
            <a:ext cx="502920" cy="722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i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600" dirty="0"/>
          </a:p>
        </p:txBody>
      </p:sp>
      <p:sp>
        <p:nvSpPr>
          <p:cNvPr id="48" name="Text 46"/>
          <p:cNvSpPr/>
          <p:nvPr/>
        </p:nvSpPr>
        <p:spPr>
          <a:xfrm>
            <a:off x="1188720" y="4901184"/>
            <a:ext cx="301752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we identify a sanctioned individual hiding behind a shell company in our book?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1188720" y="5312664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kern="0" spc="2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IO.10 · KRA-h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4288536" y="4937760"/>
            <a:ext cx="0" cy="502920"/>
          </a:xfrm>
          <a:prstGeom prst="line">
            <a:avLst/>
          </a:prstGeom>
          <a:noFill/>
          <a:ln w="6350">
            <a:solidFill>
              <a:srgbClr val="FFB627">
                <a:alpha val="40000"/>
              </a:srgbClr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370832" y="4901184"/>
            <a:ext cx="356616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 ¶585: zero UNSCR 1267 assets frozen and only one false positive across SGD 98 trillion of annual transactions — FATF: 'implausible' and 'not in line with the risk and context of Singapore.'</a:t>
            </a:r>
            <a:endParaRPr lang="en-US" sz="750" dirty="0"/>
          </a:p>
        </p:txBody>
      </p:sp>
      <p:sp>
        <p:nvSpPr>
          <p:cNvPr id="52" name="Shape 50"/>
          <p:cNvSpPr/>
          <p:nvPr/>
        </p:nvSpPr>
        <p:spPr>
          <a:xfrm>
            <a:off x="8019288" y="4937760"/>
            <a:ext cx="0" cy="502920"/>
          </a:xfrm>
          <a:prstGeom prst="line">
            <a:avLst/>
          </a:prstGeom>
          <a:noFill/>
          <a:ln w="6350">
            <a:solidFill>
              <a:srgbClr val="FFB627">
                <a:alpha val="40000"/>
              </a:srgbClr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8101584" y="4882896"/>
            <a:ext cx="3694176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75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9.  </a:t>
            </a: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your screening effectiveness against risk exposure — match rate, false-positive rate, time-to-disposition, alert-to-confirmed conversion</a:t>
            </a:r>
            <a:endParaRPr lang="en-US" sz="7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75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10.  </a:t>
            </a: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Strengthen customer data — BO chains, transaction history, related-party links — for hit resolution on authority requests</a:t>
            </a:r>
            <a:endParaRPr lang="en-US" sz="7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75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11.  </a:t>
            </a: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screening parameters and remediation history for supervisory review</a:t>
            </a:r>
            <a:endParaRPr lang="en-US" sz="750" dirty="0"/>
          </a:p>
        </p:txBody>
      </p:sp>
      <p:sp>
        <p:nvSpPr>
          <p:cNvPr id="54" name="Shape 52"/>
          <p:cNvSpPr/>
          <p:nvPr/>
        </p:nvSpPr>
        <p:spPr>
          <a:xfrm>
            <a:off x="548640" y="5559552"/>
            <a:ext cx="11338560" cy="722376"/>
          </a:xfrm>
          <a:prstGeom prst="rect">
            <a:avLst/>
          </a:prstGeom>
          <a:solidFill>
            <a:srgbClr val="152139"/>
          </a:solidFill>
          <a:ln w="6350">
            <a:solidFill>
              <a:srgbClr val="1F2D4A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548640" y="5559552"/>
            <a:ext cx="502920" cy="722376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548640" y="5559552"/>
            <a:ext cx="502920" cy="722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i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600" dirty="0"/>
          </a:p>
        </p:txBody>
      </p:sp>
      <p:sp>
        <p:nvSpPr>
          <p:cNvPr id="57" name="Text 55"/>
          <p:cNvSpPr/>
          <p:nvPr/>
        </p:nvSpPr>
        <p:spPr>
          <a:xfrm>
            <a:off x="1188720" y="5632704"/>
            <a:ext cx="301752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our senior managers demonstrate they discharged their supervisory duty?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1188720" y="6044184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kern="0" spc="2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IO.3 · MAS Supervisory Effectiveness · Dimension 4</a:t>
            </a:r>
            <a:endParaRPr lang="en-US" sz="800" dirty="0"/>
          </a:p>
        </p:txBody>
      </p:sp>
      <p:sp>
        <p:nvSpPr>
          <p:cNvPr id="59" name="Shape 57"/>
          <p:cNvSpPr/>
          <p:nvPr/>
        </p:nvSpPr>
        <p:spPr>
          <a:xfrm>
            <a:off x="4288536" y="5669280"/>
            <a:ext cx="0" cy="502920"/>
          </a:xfrm>
          <a:prstGeom prst="line">
            <a:avLst/>
          </a:prstGeom>
          <a:noFill/>
          <a:ln w="6350">
            <a:solidFill>
              <a:srgbClr val="FFB627">
                <a:alpha val="40000"/>
              </a:srgbClr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4370832" y="5632704"/>
            <a:ext cx="356616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 ¶272: MAS 'holds senior managers and employees accountable... 13 individuals 2020–2024 incl 3 prohibition orders, with 21 additional actions in first 7 months of 2025 (incl 4 prohibition orders and 2 financial sanctions).' FATF: 'not commensurate with the nature of the breaches' (Table 3.8). Senior accountability is now an FATF-measured dimension.</a:t>
            </a:r>
            <a:endParaRPr lang="en-US" sz="750" dirty="0"/>
          </a:p>
        </p:txBody>
      </p:sp>
      <p:sp>
        <p:nvSpPr>
          <p:cNvPr id="61" name="Shape 59"/>
          <p:cNvSpPr/>
          <p:nvPr/>
        </p:nvSpPr>
        <p:spPr>
          <a:xfrm>
            <a:off x="8019288" y="5669280"/>
            <a:ext cx="0" cy="502920"/>
          </a:xfrm>
          <a:prstGeom prst="line">
            <a:avLst/>
          </a:prstGeom>
          <a:noFill/>
          <a:ln w="6350">
            <a:solidFill>
              <a:srgbClr val="FFB627">
                <a:alpha val="40000"/>
              </a:srgbClr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8101584" y="5614416"/>
            <a:ext cx="3694176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750" b="1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12.  </a:t>
            </a: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discharge of supervisory duty using the MAS test (4 July 2025): policies reviewed against business growth, controls under independent audit, action taken on red flags</a:t>
            </a:r>
            <a:endParaRPr lang="en-US" sz="750" dirty="0"/>
          </a:p>
        </p:txBody>
      </p:sp>
      <p:sp>
        <p:nvSpPr>
          <p:cNvPr id="63" name="Text 61"/>
          <p:cNvSpPr/>
          <p:nvPr/>
        </p:nvSpPr>
        <p:spPr>
          <a:xfrm>
            <a:off x="320040" y="6327648"/>
            <a:ext cx="115671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BASIS  </a:t>
            </a:r>
            <a:r>
              <a:rPr lang="en-US" sz="8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FATF MER Singapore (6 May 2026), paragraphs 24, 31, 272, 339, 473, 585, plus Key Findings &amp; IO.3 chapter, KRA Roadmap pp.16-17 · FATF 2022 Methodology · CSP Act 2024 (effective 9 Jun 2025) · MAS Regulatory Action (4 Jul 2025).</a:t>
            </a:r>
            <a:endParaRPr lang="en-US" sz="800" dirty="0"/>
          </a:p>
        </p:txBody>
      </p:sp>
      <p:sp>
        <p:nvSpPr>
          <p:cNvPr id="64" name="Shape 62"/>
          <p:cNvSpPr/>
          <p:nvPr/>
        </p:nvSpPr>
        <p:spPr>
          <a:xfrm>
            <a:off x="320040" y="6446520"/>
            <a:ext cx="11567160" cy="0"/>
          </a:xfrm>
          <a:prstGeom prst="line">
            <a:avLst/>
          </a:prstGeom>
          <a:noFill/>
          <a:ln w="6350">
            <a:solidFill>
              <a:srgbClr val="FFB627">
                <a:alpha val="30000"/>
              </a:srgbClr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32004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STANDPOINT ADVISORY</a:t>
            </a:r>
            <a:endParaRPr lang="en-US" sz="800" dirty="0"/>
          </a:p>
        </p:txBody>
      </p:sp>
      <p:sp>
        <p:nvSpPr>
          <p:cNvPr id="66" name="Text 64"/>
          <p:cNvSpPr/>
          <p:nvPr/>
        </p:nvSpPr>
        <p:spPr>
          <a:xfrm>
            <a:off x="640080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kern="0" spc="400" dirty="0">
                <a:solidFill>
                  <a:srgbClr val="8C6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THE FINE · 05 / 08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22860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526280"/>
            <a:ext cx="12188952" cy="2286000"/>
          </a:xfrm>
          <a:prstGeom prst="rect">
            <a:avLst/>
          </a:prstGeom>
          <a:solidFill>
            <a:srgbClr val="142440"/>
          </a:solidFill>
          <a:ln w="12700">
            <a:solidFill>
              <a:srgbClr val="1424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54864" cy="3429000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3429000"/>
            <a:ext cx="54864" cy="34290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8B9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 &amp; REFERENCES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40080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CITATIONS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6400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· 05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960120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 &amp; References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548640" y="1737360"/>
            <a:ext cx="11155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claim in this whitepaper traces to a primary regulator source listed below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48640" y="2331720"/>
            <a:ext cx="5623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FATF &amp; MUTUAL EVALUATIONS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2606040"/>
            <a:ext cx="5623560" cy="0"/>
          </a:xfrm>
          <a:prstGeom prst="line">
            <a:avLst/>
          </a:prstGeom>
          <a:noFill/>
          <a:ln w="6350">
            <a:solidFill>
              <a:srgbClr val="FFB627">
                <a:alpha val="4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2697480"/>
            <a:ext cx="562356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FATF MER: Singapore (6 May 2026)</a:t>
            </a: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fatf-gafi.org/en/publications/Mutualevaluations/mer-singapore-2026.html</a:t>
            </a:r>
            <a:endParaRPr lang="en-US" sz="9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FATF Recommendations (updated Oct 2025)</a:t>
            </a: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fatf-gafi.org/en/publications/Fatfrecommendations/Fatf-recommendations.html</a:t>
            </a:r>
            <a:endParaRPr lang="en-US" sz="9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FATF Methodology 2022</a:t>
            </a: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fatf-gafi.org/en/publications/Mutualevaluations/Fatf-methodology.html</a:t>
            </a:r>
            <a:endParaRPr lang="en-US" sz="9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FATF MER Hong Kong, China (4 Sep 2019)</a:t>
            </a: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fatf-gafi.org/en/publications/Mutualevaluations/Mer-hong-kong-china-2019.html</a:t>
            </a:r>
            <a:endParaRPr lang="en-US" sz="9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FATF Follow-up Report Hong Kong (17 Feb 2023)</a:t>
            </a: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fatf-gafi.org/en/publications/Mutualevaluations/FUR-Hong-Kong-China-2023.html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48640" y="4663440"/>
            <a:ext cx="5623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 &amp; SINGAPORE ENFORCEMENT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02920" y="4983480"/>
            <a:ext cx="5623560" cy="0"/>
          </a:xfrm>
          <a:prstGeom prst="line">
            <a:avLst/>
          </a:prstGeom>
          <a:noFill/>
          <a:ln w="6350">
            <a:solidFill>
              <a:srgbClr val="FFB627">
                <a:alpha val="4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5117450"/>
            <a:ext cx="562356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 Regulatory Action against 9 FIs and 18 Individuals (4 Jul 2025)</a:t>
            </a: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mas.gov.sg/regulation/enforcement/enforcement-actions/2025/mas-takes-regulatory-actions-against-9-financial-institutions-for-aml-related-breaches</a:t>
            </a:r>
            <a:endParaRPr lang="en-US" sz="9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 Press Release: Singapore's Robust Framework (6 May 2026)</a:t>
            </a: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mas.gov.sg/news/media-releases/2026/singapore-has-a-robust-framework-for-combatting-financial-crime-according-to-international-body</a:t>
            </a:r>
            <a:endParaRPr lang="en-US" sz="9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Corporate Service Providers Act 2024</a:t>
            </a: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sso.agc.gov.sg/Acts-Supp/26-2024</a:t>
            </a:r>
            <a:endParaRPr lang="en-US" sz="9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Singapore Police Force News &amp; Media</a:t>
            </a: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police.gov.sg/media-room/news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263640" y="2331720"/>
            <a:ext cx="5623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HONG KONG REGULATORY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263640" y="2606040"/>
            <a:ext cx="5623560" cy="0"/>
          </a:xfrm>
          <a:prstGeom prst="line">
            <a:avLst/>
          </a:prstGeom>
          <a:noFill/>
          <a:ln w="6350">
            <a:solidFill>
              <a:srgbClr val="FFB627">
                <a:alpha val="4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63640" y="2697480"/>
            <a:ext cx="562356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HKMA AMLO Disciplinary Actions Register</a:t>
            </a: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hkma.gov.hk/eng/key-functions/banking/anti-money-laundering-and-counter-financing-of-terrorism/disciplinary-actions/</a:t>
            </a:r>
            <a:endParaRPr lang="en-US" sz="9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HKMA EFG Bank HK Penalty (15 Aug 2023)</a:t>
            </a: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hkma.gov.hk/eng/news-and-media/press-releases/2023/08/20230815-6/</a:t>
            </a:r>
            <a:endParaRPr lang="en-US" sz="9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HKMA China CITIC Bank Int'l (6 Dec 2024)</a:t>
            </a: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hkma.gov.hk/eng/news-and-media/press-releases/2024/12/20241206-6/</a:t>
            </a:r>
            <a:endParaRPr lang="en-US" sz="9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HKMA/SFC EFG Bank Joint Action (11 Dec 2025)</a:t>
            </a: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hkma.gov.hk/eng/news-and-media/press-releases/2025/12/20251211-4/</a:t>
            </a:r>
            <a:endParaRPr lang="en-US" sz="9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SFC News &amp; Announcements</a:t>
            </a: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sfc.hk/en/news-and-announcements/news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263640" y="4650681"/>
            <a:ext cx="5623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COMPARATIVE ENFORCEMENT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217920" y="4983480"/>
            <a:ext cx="5623560" cy="0"/>
          </a:xfrm>
          <a:prstGeom prst="line">
            <a:avLst/>
          </a:prstGeom>
          <a:noFill/>
          <a:ln w="6350">
            <a:solidFill>
              <a:srgbClr val="FFB627">
                <a:alpha val="40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248400" y="5049402"/>
            <a:ext cx="562356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FinCEN TD Bank $1.3B Penalty (10 Oct 2024)</a:t>
            </a: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fincen.gov/news/news-releases/fincen-assesses-record-13-billion-penalty-against-td-bank</a:t>
            </a:r>
            <a:endParaRPr lang="en-US" sz="9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DOJ TD Bank Guilty Plea $1.8B (10 Oct 2024)</a:t>
            </a: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justice.gov/opa/pr/td-bank-pleads-guilty-bank-secrecy-act-and-money-laundering-conspiracy-violations-18b</a:t>
            </a:r>
            <a:endParaRPr lang="en-US" sz="9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FCA NatWest £264.8M Fine (13 Dec 2021)</a:t>
            </a: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fca.org.uk/news/press-releases/natwest-fined-264.8million-anti-money-laundering-failures</a:t>
            </a:r>
            <a:endParaRPr lang="en-US" sz="9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DOJ Danske Bank Guilty Plea (13 Dec 2022)</a:t>
            </a: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justice.gov/opa/pr/danske-bank-pleads-guilty-fraud-us-banks-multi-billion-dollar-scheme-access-us-financial</a:t>
            </a:r>
            <a:endParaRPr lang="en-US" sz="9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 Danske Bank Fraud Charges (13 Dec 2022)</a:t>
            </a:r>
            <a:r>
              <a:rPr lang="en-US" sz="900" i="1" dirty="0">
                <a:solidFill>
                  <a:srgbClr val="5866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sec.gov/newsroom/press-releases/2022-220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20040" y="6535833"/>
            <a:ext cx="11567160" cy="0"/>
          </a:xfrm>
          <a:prstGeom prst="line">
            <a:avLst/>
          </a:prstGeom>
          <a:noFill/>
          <a:ln w="6350">
            <a:solidFill>
              <a:srgbClr val="FFB627">
                <a:alpha val="30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2004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STANDPOINT ADVISORY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640080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kern="0" spc="400" dirty="0">
                <a:solidFill>
                  <a:srgbClr val="8C6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THE FINE · 06 / 08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22860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572000"/>
            <a:ext cx="12188952" cy="2286000"/>
          </a:xfrm>
          <a:prstGeom prst="rect">
            <a:avLst/>
          </a:prstGeom>
          <a:solidFill>
            <a:srgbClr val="142440"/>
          </a:solidFill>
          <a:ln w="12700">
            <a:solidFill>
              <a:srgbClr val="1424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54864" cy="3429000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3429000"/>
            <a:ext cx="54864" cy="34290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8B9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REFLECTION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40080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STANDPOINT ADVISORY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14400" y="137160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800" b="1" dirty="0">
                <a:solidFill>
                  <a:srgbClr val="FFB6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8800" dirty="0"/>
          </a:p>
        </p:txBody>
      </p:sp>
      <p:sp>
        <p:nvSpPr>
          <p:cNvPr id="9" name="Text 7"/>
          <p:cNvSpPr/>
          <p:nvPr/>
        </p:nvSpPr>
        <p:spPr>
          <a:xfrm>
            <a:off x="914400" y="2194560"/>
            <a:ext cx="103327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framework is evolving.</a:t>
            </a:r>
            <a:endParaRPr lang="en-US" sz="4200" dirty="0"/>
          </a:p>
          <a:p>
            <a:pPr marL="0" indent="0">
              <a:buNone/>
            </a:pPr>
            <a:r>
              <a:rPr lang="en-US" sz="4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Preparation matters.</a:t>
            </a:r>
            <a:endParaRPr lang="en-US" sz="4200" dirty="0"/>
          </a:p>
        </p:txBody>
      </p:sp>
      <p:sp>
        <p:nvSpPr>
          <p:cNvPr id="10" name="Text 8"/>
          <p:cNvSpPr/>
          <p:nvPr/>
        </p:nvSpPr>
        <p:spPr>
          <a:xfrm>
            <a:off x="914400" y="4023360"/>
            <a:ext cx="10332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800"/>
              </a:spcAft>
              <a:buNone/>
            </a:pPr>
            <a:r>
              <a:rPr lang="en-US" sz="14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FATF's MER identifies 4 Moderate Outcomes and 12 Key Recommended Actions. Translating those findings into firm-level controls requires capability across multiple disciplines.</a:t>
            </a:r>
            <a:endParaRPr lang="en-US" sz="1400" dirty="0"/>
          </a:p>
          <a:p>
            <a:pPr marL="0" indent="0">
              <a:spcAft>
                <a:spcPts val="800"/>
              </a:spcAft>
              <a:buNone/>
            </a:pPr>
            <a:endParaRPr lang="en-US" sz="14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4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Standpoint Advisory works across all of them.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914400" y="5394960"/>
            <a:ext cx="10332720" cy="914400"/>
          </a:xfrm>
          <a:prstGeom prst="rect">
            <a:avLst/>
          </a:prstGeom>
          <a:solidFill>
            <a:srgbClr val="1A1F35"/>
          </a:solidFill>
          <a:ln w="6350">
            <a:solidFill>
              <a:srgbClr val="1F2D4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14400" y="5394960"/>
            <a:ext cx="45720" cy="914400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43000" y="54864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STANDPOINT ADVISORY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143000" y="576072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Transaction monitoring tuning &amp; effectiveness reviews  ·  Trade surveillance &amp; market conduct reviews  ·  Sanctions screening calibration  ·  Beneficial ownership &amp; facilitator CDD audits  ·  Senior management accountability &amp; supervisory duty evidencing  ·  Pre-inspection readiness for MAS, HKMA &amp; SFC reviews. Connect on LinkedIn for a confidential discussion: </a:t>
            </a:r>
            <a:r>
              <a:rPr lang="en-US" sz="1100" i="1" u="sng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linkedin.com/in/erica-hung-8b9043408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0040" y="6446520"/>
            <a:ext cx="11567160" cy="0"/>
          </a:xfrm>
          <a:prstGeom prst="line">
            <a:avLst/>
          </a:prstGeom>
          <a:noFill/>
          <a:ln w="6350">
            <a:solidFill>
              <a:srgbClr val="FFB627">
                <a:alpha val="3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004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STANDPOINT ADVISORY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640080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kern="0" spc="400" dirty="0">
                <a:solidFill>
                  <a:srgbClr val="8C6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THE FINE · 07 / 08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22860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572000"/>
            <a:ext cx="12188952" cy="2286000"/>
          </a:xfrm>
          <a:prstGeom prst="rect">
            <a:avLst/>
          </a:prstGeom>
          <a:solidFill>
            <a:srgbClr val="142440"/>
          </a:solidFill>
          <a:ln w="12700">
            <a:solidFill>
              <a:srgbClr val="1424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54864" cy="3429000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3429000"/>
            <a:ext cx="54864" cy="34290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640080"/>
            <a:ext cx="11155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8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STANDPOINT READ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960120"/>
            <a:ext cx="11155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kern="0" spc="300" dirty="0">
                <a:solidFill>
                  <a:srgbClr val="8B9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the Fine  ·  Published 14 May 2026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2286000"/>
            <a:ext cx="11155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kern="0" spc="8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STANDPOINT ADVISORY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5637276" y="2788920"/>
            <a:ext cx="914400" cy="36576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2880360"/>
            <a:ext cx="11155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Tier-1 rigour. Proportionate engagements.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548640" y="3794760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FOCUS AREAS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48640" y="4069080"/>
            <a:ext cx="111556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Facilitator CDD audits  ·  Beneficial ownership verification reviews  ·  Effectiveness evidence reviews</a:t>
            </a:r>
            <a:endParaRPr lang="en-US" sz="1200" dirty="0"/>
          </a:p>
          <a:p>
            <a:pPr marL="0" indent="0" algn="ctr">
              <a:spcAft>
                <a:spcPts val="600"/>
              </a:spcAft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Pre-inspection readiness  ·  Regulatory engagement support  ·  Framework design (KYC / AML / ABC)</a:t>
            </a:r>
            <a:endParaRPr lang="en-US" sz="1200" dirty="0"/>
          </a:p>
          <a:p>
            <a:pPr marL="0" indent="0" algn="ctr">
              <a:spcAft>
                <a:spcPts val="600"/>
              </a:spcAft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AML transaction monitoring and trade surveillance  ·  MLRO support and advisory</a:t>
            </a:r>
            <a:endParaRPr lang="en-US" sz="1200" dirty="0"/>
          </a:p>
          <a:p>
            <a:pPr marL="0" indent="0" algn="ctr">
              <a:spcAft>
                <a:spcPts val="600"/>
              </a:spcAft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Remediation programme design and oversight  ·  Expert consultations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48640" y="5486400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Hong Kong  ·  APAC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48640" y="5760720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8B9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practitioner commentary — May 2026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0040" y="6446520"/>
            <a:ext cx="11567160" cy="0"/>
          </a:xfrm>
          <a:prstGeom prst="line">
            <a:avLst/>
          </a:prstGeom>
          <a:noFill/>
          <a:ln w="6350">
            <a:solidFill>
              <a:srgbClr val="FFB627">
                <a:alpha val="3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004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STANDPOINT ADVISORY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640080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kern="0" spc="400" dirty="0">
                <a:solidFill>
                  <a:srgbClr val="8C6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THE FINE · 08 / 08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2244</Words>
  <Application>Microsoft Office PowerPoint</Application>
  <PresentationFormat>寬螢幕</PresentationFormat>
  <Paragraphs>212</Paragraphs>
  <Slides>8</Slides>
  <Notes>8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2" baseType="lpstr">
      <vt:lpstr>Arial</vt:lpstr>
      <vt:lpstr>Calibri</vt:lpstr>
      <vt:lpstr>Georgia</vt:lpstr>
      <vt:lpstr>Office Theme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Standpoint Advisory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Beyond the Fine — FATF Singapore MER 2026</dc:title>
  <dc:subject>PptxGenJS Presentation</dc:subject>
  <dc:creator>Standpoint Advisory</dc:creator>
  <cp:lastModifiedBy>mankih</cp:lastModifiedBy>
  <cp:revision>2</cp:revision>
  <dcterms:created xsi:type="dcterms:W3CDTF">2026-05-14T13:01:49Z</dcterms:created>
  <dcterms:modified xsi:type="dcterms:W3CDTF">2026-05-14T13:26:00Z</dcterms:modified>
</cp:coreProperties>
</file>